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world.wolfram.com/CompleteOrthogonalSystem.html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mathworld.wolfram.com/GeneralizedFourierSeri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hyperlink" Target="http://mathworld.wolfram.com/FourierSeries.html" TargetMode="External"/><Relationship Id="rId4" Type="http://schemas.openxmlformats.org/officeDocument/2006/relationships/hyperlink" Target="http://mathworld.wolfram.com/ComplexNumber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mathworld.wolfram.com/FourierSerie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hyperlink" Target="http://mathworld.wolfram.com/BesselsInequalit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Signal Energy and Power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</a:rPr>
              <a:t>calculations</a:t>
            </a:r>
            <a:endParaRPr lang="ar-IQ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931" y="624110"/>
            <a:ext cx="9255682" cy="833987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Integrating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4" name="Content Placeholder 3" descr=" int_(-pi)^pi[f(x)]^2dx=1/4a_0^2int_(-pi)^pidx+a_0int_(-pi)^pisum_(n=1)^infty[a_ncos(nx)+b_nsin(nx)]dx+int_(-pi)^pisum_(n=1)^inftysum_(m=1)^infty[a_na_mcos(nx)cos(mx)+a_nb_mcos(nx)sin(mx)+a_mb_nsin(nx)cos(mx)+b_nb_msin(nx)sin(mx)]dx &#10;=1/4a_0^2(2pi)+0+sum_(n=1)^inftysum_(m=1)^infty[a_na_mpidelta_(nm)+0+0+b_nb_mpidelta_(nm)],  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362" y="1458097"/>
            <a:ext cx="8427308" cy="34104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49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58346"/>
            <a:ext cx="8911687" cy="101325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81665"/>
            <a:ext cx="9137350" cy="4329557"/>
          </a:xfrm>
        </p:spPr>
        <p:txBody>
          <a:bodyPr/>
          <a:lstStyle/>
          <a:p>
            <a:pPr algn="l"/>
            <a:r>
              <a:rPr lang="en-US" sz="2400" dirty="0"/>
              <a:t>For a </a:t>
            </a:r>
            <a:r>
              <a:rPr lang="en-US" sz="2400" dirty="0">
                <a:hlinkClick r:id="rId2"/>
              </a:rPr>
              <a:t>generalized Fourier series</a:t>
            </a:r>
            <a:r>
              <a:rPr lang="en-US" sz="2400" dirty="0"/>
              <a:t> of a </a:t>
            </a:r>
            <a:r>
              <a:rPr lang="en-US" sz="2400" dirty="0" smtClean="0">
                <a:hlinkClick r:id="rId3"/>
              </a:rPr>
              <a:t>complete orthogonal </a:t>
            </a:r>
            <a:r>
              <a:rPr lang="en-US" sz="2400" dirty="0">
                <a:hlinkClick r:id="rId3"/>
              </a:rPr>
              <a:t>system</a:t>
            </a:r>
            <a:r>
              <a:rPr lang="en-US" sz="2400" dirty="0"/>
              <a:t> , an analogous relationship holds. </a:t>
            </a:r>
            <a:endParaRPr lang="en-US" sz="2400" dirty="0" smtClean="0"/>
          </a:p>
          <a:p>
            <a:pPr algn="l" rtl="0"/>
            <a:r>
              <a:rPr lang="en-US" sz="2400" dirty="0" smtClean="0"/>
              <a:t>For </a:t>
            </a:r>
            <a:r>
              <a:rPr lang="en-US" sz="2400" dirty="0"/>
              <a:t>a </a:t>
            </a:r>
            <a:r>
              <a:rPr lang="en-US" sz="2400" dirty="0">
                <a:hlinkClick r:id="rId4"/>
              </a:rPr>
              <a:t>complex</a:t>
            </a:r>
            <a:r>
              <a:rPr lang="en-US" sz="2400" dirty="0"/>
              <a:t> </a:t>
            </a:r>
            <a:r>
              <a:rPr lang="en-US" sz="2400" dirty="0">
                <a:hlinkClick r:id="rId5"/>
              </a:rPr>
              <a:t>Fourier series</a:t>
            </a:r>
            <a:r>
              <a:rPr lang="en-US" sz="2400" dirty="0" smtClean="0"/>
              <a:t>,</a:t>
            </a:r>
          </a:p>
          <a:p>
            <a:pPr algn="l" rtl="0"/>
            <a:endParaRPr lang="en-US" sz="2400" dirty="0"/>
          </a:p>
          <a:p>
            <a:pPr algn="r" rtl="0"/>
            <a:endParaRPr lang="ar-IQ" dirty="0"/>
          </a:p>
        </p:txBody>
      </p:sp>
      <p:pic>
        <p:nvPicPr>
          <p:cNvPr id="4" name="Picture 3" descr=" 1/piint_(-pi)^pi[f(x)]^2dx=1/2a_0^2+sum_(n=1)^infty(a_n^2+b_n^2). 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028" y="457201"/>
            <a:ext cx="3859950" cy="9144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658497" y="3244334"/>
                <a:ext cx="316333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</a:t>
                </a:r>
                <a:r>
                  <a:rPr lang="en-US" sz="2400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av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|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Cn</m:t>
                            </m:r>
                            <m:r>
                              <a:rPr lang="en-US" sz="2400" b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|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Watt</a:t>
                </a:r>
                <a:endParaRPr lang="ar-IQ" sz="24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497" y="3244334"/>
                <a:ext cx="3163330" cy="461665"/>
              </a:xfrm>
              <a:prstGeom prst="rect">
                <a:avLst/>
              </a:prstGeom>
              <a:blipFill>
                <a:blip r:embed="rId7"/>
                <a:stretch>
                  <a:fillRect l="-2890" t="-127632" b="-19736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3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Energy</a:t>
            </a:r>
            <a:r>
              <a:rPr lang="en-US" b="1" dirty="0"/>
              <a:t> Signal</a:t>
            </a:r>
            <a:r>
              <a:rPr lang="en-US" b="1" dirty="0" smtClean="0"/>
              <a:t>  </a:t>
            </a:r>
            <a:r>
              <a:rPr lang="en-US" b="1" dirty="0"/>
              <a:t>and </a:t>
            </a:r>
            <a:r>
              <a:rPr lang="en-US" b="1" dirty="0" smtClean="0"/>
              <a:t>Power</a:t>
            </a:r>
            <a:r>
              <a:rPr lang="en-US" b="1" dirty="0"/>
              <a:t> Signal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000" dirty="0"/>
              <a:t>The terms signal energy and signal power are used to characterize a signal. They are not actually measures of energy and power. The definition of signal energy and power refers to any signal x(t), including signals that take on complex values.</a:t>
            </a:r>
          </a:p>
          <a:p>
            <a:pPr algn="l" rtl="0"/>
            <a:r>
              <a:rPr lang="en-US" sz="2000" dirty="0"/>
              <a:t>The signal energy in the signal x(t) is</a:t>
            </a:r>
            <a:r>
              <a:rPr lang="en-US" sz="2000" b="1" dirty="0"/>
              <a:t>:</a:t>
            </a:r>
            <a:endParaRPr lang="en-US" sz="2000" dirty="0"/>
          </a:p>
          <a:p>
            <a:endParaRPr lang="ar-IQ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259" y="4151870"/>
            <a:ext cx="2446638" cy="107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08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3200" dirty="0"/>
              <a:t>The signal power in the signal x(t) is</a:t>
            </a:r>
            <a:r>
              <a:rPr lang="en-US" sz="3200" b="1" dirty="0"/>
              <a:t>: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985" y="1717589"/>
            <a:ext cx="2619631" cy="1013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715" y="2971800"/>
            <a:ext cx="8266670" cy="2180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036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33637" cy="1068766"/>
          </a:xfrm>
        </p:spPr>
        <p:txBody>
          <a:bodyPr>
            <a:normAutofit fontScale="90000"/>
          </a:bodyPr>
          <a:lstStyle/>
          <a:p>
            <a:pPr rtl="0"/>
            <a:r>
              <a:rPr lang="en-US" sz="3100" dirty="0"/>
              <a:t>Let us consider a periodic signal x (t) with period To</a:t>
            </a:r>
            <a:r>
              <a:rPr lang="en-US" sz="3100" dirty="0" smtClean="0"/>
              <a:t>.</a:t>
            </a:r>
            <a:br>
              <a:rPr lang="en-US" sz="3100" dirty="0" smtClean="0"/>
            </a:br>
            <a:r>
              <a:rPr lang="en-US" sz="3100" dirty="0" smtClean="0"/>
              <a:t> </a:t>
            </a:r>
            <a:r>
              <a:rPr lang="en-US" sz="3100" dirty="0"/>
              <a:t>The signal energy in one period is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6" y="2063578"/>
            <a:ext cx="8738220" cy="44731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65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0076" y="1248032"/>
            <a:ext cx="92181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If the signal energy over one period is larger than zero but finite, then the total energy is infinite and the signal power is finite. Therefore, the signal is a power signal. If the signal energy in one period is infinite, then both the power and the total energy are infinite. </a:t>
            </a: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Consequently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the signal is neither an energy signal nor a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power signal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3811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55" y="624110"/>
            <a:ext cx="9119758" cy="1068766"/>
          </a:xfrm>
        </p:spPr>
        <p:txBody>
          <a:bodyPr>
            <a:noAutofit/>
          </a:bodyPr>
          <a:lstStyle/>
          <a:p>
            <a:r>
              <a:rPr lang="en-US" sz="2400" dirty="0"/>
              <a:t>Consider a current signal </a:t>
            </a:r>
            <a:r>
              <a:rPr lang="en-US" sz="2400" dirty="0" err="1"/>
              <a:t>i</a:t>
            </a:r>
            <a:r>
              <a:rPr lang="en-US" sz="2400" dirty="0"/>
              <a:t>(t) flowing through a transmission line represented by resistance R. </a:t>
            </a:r>
            <a:r>
              <a:rPr lang="en-US" sz="2400" dirty="0" smtClean="0"/>
              <a:t>The </a:t>
            </a:r>
            <a:r>
              <a:rPr lang="en-US" sz="2400" dirty="0"/>
              <a:t>energy loss in the line </a:t>
            </a:r>
            <a:r>
              <a:rPr lang="en-US" sz="2400" dirty="0" smtClean="0"/>
              <a:t>is:</a:t>
            </a:r>
            <a:endParaRPr lang="ar-IQ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855" y="1940011"/>
            <a:ext cx="8229599" cy="3719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9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5771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Example 1: -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358" y="1519881"/>
            <a:ext cx="7994820" cy="36699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204"/>
          </a:xfrm>
        </p:spPr>
        <p:txBody>
          <a:bodyPr>
            <a:normAutofit/>
          </a:bodyPr>
          <a:lstStyle/>
          <a:p>
            <a:r>
              <a:rPr lang="en-US" sz="3200" dirty="0"/>
              <a:t>Example 1: -</a:t>
            </a:r>
            <a:endParaRPr lang="ar-IQ" sz="3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495167"/>
            <a:ext cx="7947389" cy="4263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47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err="1"/>
              <a:t>Parseval's</a:t>
            </a:r>
            <a:r>
              <a:rPr lang="en-US" b="1" dirty="0"/>
              <a:t> Theorem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If a function has a </a:t>
            </a:r>
            <a:r>
              <a:rPr lang="en-US" sz="3100" u="sng" dirty="0">
                <a:hlinkClick r:id="rId2"/>
              </a:rPr>
              <a:t>Fourier series</a:t>
            </a:r>
            <a:r>
              <a:rPr lang="en-US" sz="3100" dirty="0"/>
              <a:t> given by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4" name="Content Placeholder 3" descr=" f(x)=1/2a_0+sum_(n=1)^inftya_ncos(nx)+sum_(n=1)^inftyb_nsin(nx), 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681" y="1705231"/>
            <a:ext cx="5214551" cy="98854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556951" y="3086471"/>
            <a:ext cx="9279925" cy="863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then </a:t>
            </a:r>
            <a:r>
              <a:rPr lang="en-US" sz="2400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Bessel's inequality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becomes an equality known as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Parseval's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theorem. From above equation: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 [f(x)]^2=1/4a_0^2+a_0sum_(n=1)^infty[a_ncos(nx)+b_nsin(nx)]+sum_(n=1)^inftysum_(m=1)^infty[a_na_mcos(nx)cos(mx)+a_nb_mcos(nx)sin(mx)+a_mb_nsin(nx)cos(mx)+b_nb_msin(nx)sin(mx)].  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065" y="4342419"/>
            <a:ext cx="7735330" cy="20460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17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203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Tahoma</vt:lpstr>
      <vt:lpstr>Times New Roman</vt:lpstr>
      <vt:lpstr>Wingdings 3</vt:lpstr>
      <vt:lpstr>Wisp</vt:lpstr>
      <vt:lpstr>Signal Energy and Power </vt:lpstr>
      <vt:lpstr>Energy Signal  and Power Signal </vt:lpstr>
      <vt:lpstr>The signal power in the signal x(t) is:</vt:lpstr>
      <vt:lpstr>Let us consider a periodic signal x (t) with period To.  The signal energy in one period is </vt:lpstr>
      <vt:lpstr>PowerPoint Presentation</vt:lpstr>
      <vt:lpstr>Consider a current signal i(t) flowing through a transmission line represented by resistance R. The energy loss in the line is:</vt:lpstr>
      <vt:lpstr>Example 1: - </vt:lpstr>
      <vt:lpstr>Example 1: -</vt:lpstr>
      <vt:lpstr>Parseval's Theorem If a function has a Fourier series given by </vt:lpstr>
      <vt:lpstr>Integrating </vt:lpstr>
      <vt:lpstr>so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Energy and Power</dc:title>
  <dc:creator>lenovo</dc:creator>
  <cp:lastModifiedBy>lenovo</cp:lastModifiedBy>
  <cp:revision>5</cp:revision>
  <dcterms:created xsi:type="dcterms:W3CDTF">2018-11-12T19:09:45Z</dcterms:created>
  <dcterms:modified xsi:type="dcterms:W3CDTF">2018-11-12T19:53:39Z</dcterms:modified>
</cp:coreProperties>
</file>